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32918400" cy="43891200"/>
  <p:notesSz cx="6858000" cy="9144000"/>
  <p:defaultTextStyle>
    <a:defPPr>
      <a:defRPr lang="en-US"/>
    </a:defPPr>
    <a:lvl1pPr marL="0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1pPr>
    <a:lvl2pPr marL="1843430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2pPr>
    <a:lvl3pPr marL="3686861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3pPr>
    <a:lvl4pPr marL="5530291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4pPr>
    <a:lvl5pPr marL="737372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5pPr>
    <a:lvl6pPr marL="921715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6pPr>
    <a:lvl7pPr marL="1106058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7pPr>
    <a:lvl8pPr marL="12904013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8pPr>
    <a:lvl9pPr marL="14747443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051"/>
    <a:srgbClr val="008F00"/>
    <a:srgbClr val="4077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9444"/>
    <p:restoredTop sz="94912"/>
  </p:normalViewPr>
  <p:slideViewPr>
    <p:cSldViewPr snapToGrid="0" snapToObjects="1">
      <p:cViewPr>
        <p:scale>
          <a:sx n="36" d="100"/>
          <a:sy n="36" d="100"/>
        </p:scale>
        <p:origin x="2616" y="-3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3.tiff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68880" y="7183123"/>
            <a:ext cx="27980640" cy="15280640"/>
          </a:xfrm>
        </p:spPr>
        <p:txBody>
          <a:bodyPr anchor="b"/>
          <a:lstStyle>
            <a:lvl1pPr algn="ctr">
              <a:defRPr sz="21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14800" y="23053043"/>
            <a:ext cx="24688800" cy="10596877"/>
          </a:xfrm>
        </p:spPr>
        <p:txBody>
          <a:bodyPr/>
          <a:lstStyle>
            <a:lvl1pPr marL="0" indent="0" algn="ctr">
              <a:buNone/>
              <a:defRPr sz="8640"/>
            </a:lvl1pPr>
            <a:lvl2pPr marL="1645920" indent="0" algn="ctr">
              <a:buNone/>
              <a:defRPr sz="7200"/>
            </a:lvl2pPr>
            <a:lvl3pPr marL="3291840" indent="0" algn="ctr">
              <a:buNone/>
              <a:defRPr sz="6480"/>
            </a:lvl3pPr>
            <a:lvl4pPr marL="4937760" indent="0" algn="ctr">
              <a:buNone/>
              <a:defRPr sz="5760"/>
            </a:lvl4pPr>
            <a:lvl5pPr marL="6583680" indent="0" algn="ctr">
              <a:buNone/>
              <a:defRPr sz="5760"/>
            </a:lvl5pPr>
            <a:lvl6pPr marL="8229600" indent="0" algn="ctr">
              <a:buNone/>
              <a:defRPr sz="5760"/>
            </a:lvl6pPr>
            <a:lvl7pPr marL="9875520" indent="0" algn="ctr">
              <a:buNone/>
              <a:defRPr sz="5760"/>
            </a:lvl7pPr>
            <a:lvl8pPr marL="11521440" indent="0" algn="ctr">
              <a:buNone/>
              <a:defRPr sz="5760"/>
            </a:lvl8pPr>
            <a:lvl9pPr marL="13167360" indent="0" algn="ctr">
              <a:buNone/>
              <a:defRPr sz="576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48EB4-D4DE-8945-93BA-788B612EE66F}" type="datetimeFigureOut">
              <a:rPr lang="en-US" smtClean="0"/>
              <a:t>5/5/17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66F84-110C-184F-A5B3-24BD0F17D0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48EB4-D4DE-8945-93BA-788B612EE66F}" type="datetimeFigureOut">
              <a:rPr lang="en-US" smtClean="0"/>
              <a:t>5/5/17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66F84-110C-184F-A5B3-24BD0F17D0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557232" y="2336800"/>
            <a:ext cx="7098030" cy="3719576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63142" y="2336800"/>
            <a:ext cx="20882610" cy="3719576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48EB4-D4DE-8945-93BA-788B612EE66F}" type="datetimeFigureOut">
              <a:rPr lang="en-US" smtClean="0"/>
              <a:t>5/5/17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66F84-110C-184F-A5B3-24BD0F17D0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48EB4-D4DE-8945-93BA-788B612EE66F}" type="datetimeFigureOut">
              <a:rPr lang="en-US" smtClean="0"/>
              <a:t>5/5/17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66F84-110C-184F-A5B3-24BD0F17D0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45997" y="10942333"/>
            <a:ext cx="28392120" cy="18257517"/>
          </a:xfrm>
        </p:spPr>
        <p:txBody>
          <a:bodyPr anchor="b"/>
          <a:lstStyle>
            <a:lvl1pPr>
              <a:defRPr sz="21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45997" y="29372573"/>
            <a:ext cx="28392120" cy="9601197"/>
          </a:xfrm>
        </p:spPr>
        <p:txBody>
          <a:bodyPr/>
          <a:lstStyle>
            <a:lvl1pPr marL="0" indent="0">
              <a:buNone/>
              <a:defRPr sz="8640">
                <a:solidFill>
                  <a:schemeClr val="tx1"/>
                </a:solidFill>
              </a:defRPr>
            </a:lvl1pPr>
            <a:lvl2pPr marL="1645920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2pPr>
            <a:lvl3pPr marL="3291840" indent="0">
              <a:buNone/>
              <a:defRPr sz="6480">
                <a:solidFill>
                  <a:schemeClr val="tx1">
                    <a:tint val="75000"/>
                  </a:schemeClr>
                </a:solidFill>
              </a:defRPr>
            </a:lvl3pPr>
            <a:lvl4pPr marL="493776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4pPr>
            <a:lvl5pPr marL="658368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5pPr>
            <a:lvl6pPr marL="822960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6pPr>
            <a:lvl7pPr marL="987552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7pPr>
            <a:lvl8pPr marL="1152144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8pPr>
            <a:lvl9pPr marL="1316736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48EB4-D4DE-8945-93BA-788B612EE66F}" type="datetimeFigureOut">
              <a:rPr lang="en-US" smtClean="0"/>
              <a:t>5/5/17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66F84-110C-184F-A5B3-24BD0F17D0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63140" y="11684000"/>
            <a:ext cx="13990320" cy="278485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664940" y="11684000"/>
            <a:ext cx="13990320" cy="278485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48EB4-D4DE-8945-93BA-788B612EE66F}" type="datetimeFigureOut">
              <a:rPr lang="en-US" smtClean="0"/>
              <a:t>5/5/17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66F84-110C-184F-A5B3-24BD0F17D0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2336810"/>
            <a:ext cx="28392120" cy="848360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7431" y="10759443"/>
            <a:ext cx="13926024" cy="5273037"/>
          </a:xfrm>
        </p:spPr>
        <p:txBody>
          <a:bodyPr anchor="b"/>
          <a:lstStyle>
            <a:lvl1pPr marL="0" indent="0">
              <a:buNone/>
              <a:defRPr sz="864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67431" y="16032480"/>
            <a:ext cx="13926024" cy="235813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664942" y="10759443"/>
            <a:ext cx="13994608" cy="5273037"/>
          </a:xfrm>
        </p:spPr>
        <p:txBody>
          <a:bodyPr anchor="b"/>
          <a:lstStyle>
            <a:lvl1pPr marL="0" indent="0">
              <a:buNone/>
              <a:defRPr sz="864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664942" y="16032480"/>
            <a:ext cx="13994608" cy="235813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48EB4-D4DE-8945-93BA-788B612EE66F}" type="datetimeFigureOut">
              <a:rPr lang="en-US" smtClean="0"/>
              <a:t>5/5/17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66F84-110C-184F-A5B3-24BD0F17D0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48EB4-D4DE-8945-93BA-788B612EE66F}" type="datetimeFigureOut">
              <a:rPr lang="en-US" smtClean="0"/>
              <a:t>5/5/17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66F84-110C-184F-A5B3-24BD0F17D0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48EB4-D4DE-8945-93BA-788B612EE66F}" type="datetimeFigureOut">
              <a:rPr lang="en-US" smtClean="0"/>
              <a:t>5/5/17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66F84-110C-184F-A5B3-24BD0F17D0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2926080"/>
            <a:ext cx="10617041" cy="10241280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94608" y="6319530"/>
            <a:ext cx="16664940" cy="31191200"/>
          </a:xfrm>
        </p:spPr>
        <p:txBody>
          <a:bodyPr/>
          <a:lstStyle>
            <a:lvl1pPr>
              <a:defRPr sz="11520"/>
            </a:lvl1pPr>
            <a:lvl2pPr>
              <a:defRPr sz="10080"/>
            </a:lvl2pPr>
            <a:lvl3pPr>
              <a:defRPr sz="8640"/>
            </a:lvl3pPr>
            <a:lvl4pPr>
              <a:defRPr sz="7200"/>
            </a:lvl4pPr>
            <a:lvl5pPr>
              <a:defRPr sz="7200"/>
            </a:lvl5pPr>
            <a:lvl6pPr>
              <a:defRPr sz="7200"/>
            </a:lvl6pPr>
            <a:lvl7pPr>
              <a:defRPr sz="7200"/>
            </a:lvl7pPr>
            <a:lvl8pPr>
              <a:defRPr sz="7200"/>
            </a:lvl8pPr>
            <a:lvl9pPr>
              <a:defRPr sz="7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13167360"/>
            <a:ext cx="10617041" cy="24394163"/>
          </a:xfrm>
        </p:spPr>
        <p:txBody>
          <a:bodyPr/>
          <a:lstStyle>
            <a:lvl1pPr marL="0" indent="0">
              <a:buNone/>
              <a:defRPr sz="5760"/>
            </a:lvl1pPr>
            <a:lvl2pPr marL="1645920" indent="0">
              <a:buNone/>
              <a:defRPr sz="5040"/>
            </a:lvl2pPr>
            <a:lvl3pPr marL="3291840" indent="0">
              <a:buNone/>
              <a:defRPr sz="4320"/>
            </a:lvl3pPr>
            <a:lvl4pPr marL="4937760" indent="0">
              <a:buNone/>
              <a:defRPr sz="3600"/>
            </a:lvl4pPr>
            <a:lvl5pPr marL="6583680" indent="0">
              <a:buNone/>
              <a:defRPr sz="3600"/>
            </a:lvl5pPr>
            <a:lvl6pPr marL="8229600" indent="0">
              <a:buNone/>
              <a:defRPr sz="3600"/>
            </a:lvl6pPr>
            <a:lvl7pPr marL="9875520" indent="0">
              <a:buNone/>
              <a:defRPr sz="3600"/>
            </a:lvl7pPr>
            <a:lvl8pPr marL="11521440" indent="0">
              <a:buNone/>
              <a:defRPr sz="3600"/>
            </a:lvl8pPr>
            <a:lvl9pPr marL="13167360" indent="0">
              <a:buNone/>
              <a:defRPr sz="3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48EB4-D4DE-8945-93BA-788B612EE66F}" type="datetimeFigureOut">
              <a:rPr lang="en-US" smtClean="0"/>
              <a:t>5/5/17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66F84-110C-184F-A5B3-24BD0F17D0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2926080"/>
            <a:ext cx="10617041" cy="10241280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994608" y="6319530"/>
            <a:ext cx="16664940" cy="31191200"/>
          </a:xfrm>
        </p:spPr>
        <p:txBody>
          <a:bodyPr anchor="t"/>
          <a:lstStyle>
            <a:lvl1pPr marL="0" indent="0">
              <a:buNone/>
              <a:defRPr sz="11520"/>
            </a:lvl1pPr>
            <a:lvl2pPr marL="1645920" indent="0">
              <a:buNone/>
              <a:defRPr sz="10080"/>
            </a:lvl2pPr>
            <a:lvl3pPr marL="3291840" indent="0">
              <a:buNone/>
              <a:defRPr sz="8640"/>
            </a:lvl3pPr>
            <a:lvl4pPr marL="4937760" indent="0">
              <a:buNone/>
              <a:defRPr sz="7200"/>
            </a:lvl4pPr>
            <a:lvl5pPr marL="6583680" indent="0">
              <a:buNone/>
              <a:defRPr sz="7200"/>
            </a:lvl5pPr>
            <a:lvl6pPr marL="8229600" indent="0">
              <a:buNone/>
              <a:defRPr sz="7200"/>
            </a:lvl6pPr>
            <a:lvl7pPr marL="9875520" indent="0">
              <a:buNone/>
              <a:defRPr sz="7200"/>
            </a:lvl7pPr>
            <a:lvl8pPr marL="11521440" indent="0">
              <a:buNone/>
              <a:defRPr sz="7200"/>
            </a:lvl8pPr>
            <a:lvl9pPr marL="13167360" indent="0">
              <a:buNone/>
              <a:defRPr sz="72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13167360"/>
            <a:ext cx="10617041" cy="24394163"/>
          </a:xfrm>
        </p:spPr>
        <p:txBody>
          <a:bodyPr/>
          <a:lstStyle>
            <a:lvl1pPr marL="0" indent="0">
              <a:buNone/>
              <a:defRPr sz="5760"/>
            </a:lvl1pPr>
            <a:lvl2pPr marL="1645920" indent="0">
              <a:buNone/>
              <a:defRPr sz="5040"/>
            </a:lvl2pPr>
            <a:lvl3pPr marL="3291840" indent="0">
              <a:buNone/>
              <a:defRPr sz="4320"/>
            </a:lvl3pPr>
            <a:lvl4pPr marL="4937760" indent="0">
              <a:buNone/>
              <a:defRPr sz="3600"/>
            </a:lvl4pPr>
            <a:lvl5pPr marL="6583680" indent="0">
              <a:buNone/>
              <a:defRPr sz="3600"/>
            </a:lvl5pPr>
            <a:lvl6pPr marL="8229600" indent="0">
              <a:buNone/>
              <a:defRPr sz="3600"/>
            </a:lvl6pPr>
            <a:lvl7pPr marL="9875520" indent="0">
              <a:buNone/>
              <a:defRPr sz="3600"/>
            </a:lvl7pPr>
            <a:lvl8pPr marL="11521440" indent="0">
              <a:buNone/>
              <a:defRPr sz="3600"/>
            </a:lvl8pPr>
            <a:lvl9pPr marL="13167360" indent="0">
              <a:buNone/>
              <a:defRPr sz="3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48EB4-D4DE-8945-93BA-788B612EE66F}" type="datetimeFigureOut">
              <a:rPr lang="en-US" smtClean="0"/>
              <a:t>5/5/17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66F84-110C-184F-A5B3-24BD0F17D0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63140" y="2336810"/>
            <a:ext cx="28392120" cy="84836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3140" y="11684000"/>
            <a:ext cx="28392120" cy="27848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63140" y="40680650"/>
            <a:ext cx="740664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948EB4-D4DE-8945-93BA-788B612EE66F}" type="datetimeFigureOut">
              <a:rPr lang="en-US" smtClean="0"/>
              <a:t>5/5/17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04220" y="40680650"/>
            <a:ext cx="1110996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248620" y="40680650"/>
            <a:ext cx="740664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966F84-110C-184F-A5B3-24BD0F17D0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1577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291840" rtl="0" eaLnBrk="1" latinLnBrk="0" hangingPunct="1">
        <a:lnSpc>
          <a:spcPct val="90000"/>
        </a:lnSpc>
        <a:spcBef>
          <a:spcPct val="0"/>
        </a:spcBef>
        <a:buNone/>
        <a:defRPr sz="15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22960" indent="-822960" algn="l" defTabSz="3291840" rtl="0" eaLnBrk="1" latinLnBrk="0" hangingPunct="1">
        <a:lnSpc>
          <a:spcPct val="90000"/>
        </a:lnSpc>
        <a:spcBef>
          <a:spcPts val="36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1pPr>
      <a:lvl2pPr marL="246888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11480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4pPr>
      <a:lvl5pPr marL="740664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5pPr>
      <a:lvl6pPr marL="905256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1069848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234440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99032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1pPr>
      <a:lvl2pPr marL="164592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2pPr>
      <a:lvl3pPr marL="329184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3pPr>
      <a:lvl4pPr marL="493776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4pPr>
      <a:lvl5pPr marL="658368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5pPr>
      <a:lvl6pPr marL="822960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987552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152144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16736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firms.modaps.eosdis.nasa.gov/download/" TargetMode="External"/><Relationship Id="rId4" Type="http://schemas.openxmlformats.org/officeDocument/2006/relationships/hyperlink" Target="http://viirsfire.geog.umd.edu/pages/FAQ.php" TargetMode="External"/><Relationship Id="rId5" Type="http://schemas.openxmlformats.org/officeDocument/2006/relationships/image" Target="../media/image1.emf"/><Relationship Id="rId6" Type="http://schemas.openxmlformats.org/officeDocument/2006/relationships/image" Target="../media/image2.emf"/><Relationship Id="rId7" Type="http://schemas.openxmlformats.org/officeDocument/2006/relationships/image" Target="../media/image3.tiff"/><Relationship Id="rId8" Type="http://schemas.openxmlformats.org/officeDocument/2006/relationships/image" Target="../media/image4.png"/><Relationship Id="rId9" Type="http://schemas.openxmlformats.org/officeDocument/2006/relationships/image" Target="../media/image5.emf"/><Relationship Id="rId1" Type="http://schemas.openxmlformats.org/officeDocument/2006/relationships/slideLayout" Target="../slideLayouts/slideLayout1.xml"/><Relationship Id="rId2" Type="http://schemas.openxmlformats.org/officeDocument/2006/relationships/image" Target="NUL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Rounded Rectangle 92"/>
          <p:cNvSpPr/>
          <p:nvPr/>
        </p:nvSpPr>
        <p:spPr>
          <a:xfrm>
            <a:off x="17000535" y="40234249"/>
            <a:ext cx="15589569" cy="1910953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/>
          <p:cNvSpPr txBox="1"/>
          <p:nvPr/>
        </p:nvSpPr>
        <p:spPr>
          <a:xfrm>
            <a:off x="607129" y="37047708"/>
            <a:ext cx="15763009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charset="2"/>
              <a:buChar char="§"/>
            </a:pPr>
            <a:r>
              <a:rPr lang="en-US" sz="3800" dirty="0" smtClean="0"/>
              <a:t>This figure shows the monthly distribution of the number of MODIS detections within 4km of each HMS fire (all fires 2006 – 2015, n=670,000). </a:t>
            </a:r>
          </a:p>
          <a:p>
            <a:pPr marL="571500" indent="-571500">
              <a:buFont typeface="Wingdings" charset="2"/>
              <a:buChar char="§"/>
            </a:pPr>
            <a:r>
              <a:rPr lang="en-US" sz="3800" dirty="0" smtClean="0"/>
              <a:t>Box plots show the 2.5, 25, 50, 75, and 97.5 percentile values for a given month. </a:t>
            </a:r>
          </a:p>
          <a:p>
            <a:pPr marL="571500" indent="-571500">
              <a:buFont typeface="Wingdings" charset="2"/>
              <a:buChar char="§"/>
            </a:pPr>
            <a:r>
              <a:rPr lang="en-US" sz="3800" dirty="0" smtClean="0"/>
              <a:t>The percentage in the titles show the percentage of HMS fires that have no corresponding MODIS detections.</a:t>
            </a:r>
          </a:p>
          <a:p>
            <a:pPr marL="571500" indent="-571500">
              <a:buFont typeface="Wingdings" charset="2"/>
              <a:buChar char="§"/>
            </a:pPr>
            <a:r>
              <a:rPr lang="en-US" sz="3800" dirty="0" smtClean="0"/>
              <a:t>This percentage could be thought of as the added value of the HMS for a given region, fires that would not be included in an air quality forecasts without the help of the human analysts. </a:t>
            </a:r>
            <a:endParaRPr lang="en-US" sz="3800" dirty="0"/>
          </a:p>
        </p:txBody>
      </p:sp>
      <p:sp>
        <p:nvSpPr>
          <p:cNvPr id="68" name="Rounded Rectangle 67"/>
          <p:cNvSpPr/>
          <p:nvPr/>
        </p:nvSpPr>
        <p:spPr>
          <a:xfrm>
            <a:off x="17042129" y="25019458"/>
            <a:ext cx="15547976" cy="1118544"/>
          </a:xfrm>
          <a:prstGeom prst="roundRect">
            <a:avLst/>
          </a:prstGeom>
          <a:solidFill>
            <a:srgbClr val="0090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9051"/>
              </a:solidFill>
            </a:endParaRPr>
          </a:p>
        </p:txBody>
      </p:sp>
      <p:sp>
        <p:nvSpPr>
          <p:cNvPr id="51" name="Rounded Rectangle 50"/>
          <p:cNvSpPr/>
          <p:nvPr/>
        </p:nvSpPr>
        <p:spPr>
          <a:xfrm>
            <a:off x="17776823" y="5081278"/>
            <a:ext cx="14796241" cy="1015663"/>
          </a:xfrm>
          <a:prstGeom prst="roundRect">
            <a:avLst/>
          </a:prstGeom>
          <a:solidFill>
            <a:srgbClr val="0090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905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32918400" cy="4572000"/>
          </a:xfrm>
          <a:prstGeom prst="rect">
            <a:avLst/>
          </a:prstGeom>
          <a:solidFill>
            <a:srgbClr val="0090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8324" y="0"/>
            <a:ext cx="31965780" cy="3714750"/>
          </a:xfrm>
        </p:spPr>
        <p:txBody>
          <a:bodyPr>
            <a:noAutofit/>
          </a:bodyPr>
          <a:lstStyle/>
          <a:p>
            <a:pPr algn="l"/>
            <a:r>
              <a:rPr lang="en-US" sz="11000" b="1" dirty="0" smtClean="0">
                <a:solidFill>
                  <a:schemeClr val="bg1"/>
                </a:solidFill>
              </a:rPr>
              <a:t>What r</a:t>
            </a:r>
            <a:r>
              <a:rPr lang="en-US" sz="11000" b="1" dirty="0" smtClean="0">
                <a:solidFill>
                  <a:schemeClr val="bg1"/>
                </a:solidFill>
              </a:rPr>
              <a:t>elationships are there </a:t>
            </a:r>
            <a:r>
              <a:rPr lang="en-US" sz="11000" b="1" dirty="0" smtClean="0">
                <a:solidFill>
                  <a:schemeClr val="bg1"/>
                </a:solidFill>
              </a:rPr>
              <a:t>between </a:t>
            </a:r>
            <a:r>
              <a:rPr lang="en-US" sz="11000" b="1" dirty="0" smtClean="0">
                <a:solidFill>
                  <a:schemeClr val="bg1"/>
                </a:solidFill>
              </a:rPr>
              <a:t>MODIS fire detections </a:t>
            </a:r>
            <a:r>
              <a:rPr lang="en-US" sz="11000" b="1" dirty="0" smtClean="0">
                <a:solidFill>
                  <a:schemeClr val="bg1"/>
                </a:solidFill>
              </a:rPr>
              <a:t>and fires that trigger NWS smoke </a:t>
            </a:r>
            <a:r>
              <a:rPr lang="en-US" sz="11000" b="1" dirty="0" smtClean="0">
                <a:solidFill>
                  <a:schemeClr val="bg1"/>
                </a:solidFill>
              </a:rPr>
              <a:t>forecasts?</a:t>
            </a:r>
            <a:endParaRPr lang="en-US" sz="11000" b="1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83462" y="5081278"/>
            <a:ext cx="11700003" cy="1249362"/>
          </a:xfrm>
        </p:spPr>
        <p:txBody>
          <a:bodyPr>
            <a:normAutofit/>
          </a:bodyPr>
          <a:lstStyle/>
          <a:p>
            <a:pPr algn="l">
              <a:lnSpc>
                <a:spcPct val="100000"/>
              </a:lnSpc>
            </a:pPr>
            <a:r>
              <a:rPr lang="en-US" sz="6000" b="1" dirty="0" smtClean="0">
                <a:solidFill>
                  <a:srgbClr val="009051"/>
                </a:solidFill>
              </a:rPr>
              <a:t>Steven </a:t>
            </a:r>
            <a:r>
              <a:rPr lang="en-US" sz="6000" b="1" dirty="0" smtClean="0">
                <a:solidFill>
                  <a:srgbClr val="009051"/>
                </a:solidFill>
              </a:rPr>
              <a:t>Brey </a:t>
            </a:r>
            <a:r>
              <a:rPr lang="en-US" sz="6000" b="1" dirty="0" smtClean="0"/>
              <a:t>| sjbrey@colostate.edu</a:t>
            </a:r>
          </a:p>
        </p:txBody>
      </p:sp>
      <p:sp>
        <p:nvSpPr>
          <p:cNvPr id="7" name="Triangle 6"/>
          <p:cNvSpPr/>
          <p:nvPr/>
        </p:nvSpPr>
        <p:spPr>
          <a:xfrm flipV="1">
            <a:off x="682622" y="4549714"/>
            <a:ext cx="1089027" cy="646621"/>
          </a:xfrm>
          <a:prstGeom prst="triangle">
            <a:avLst/>
          </a:prstGeom>
          <a:solidFill>
            <a:srgbClr val="0090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209" t="23844" r="18923" b="31943"/>
          <a:stretch/>
        </p:blipFill>
        <p:spPr>
          <a:xfrm>
            <a:off x="315305" y="5253895"/>
            <a:ext cx="2024720" cy="2595447"/>
          </a:xfrm>
          <a:prstGeom prst="rect">
            <a:avLst/>
          </a:prstGeom>
        </p:spPr>
      </p:pic>
      <p:sp>
        <p:nvSpPr>
          <p:cNvPr id="9" name="Rounded Rectangle 8"/>
          <p:cNvSpPr/>
          <p:nvPr/>
        </p:nvSpPr>
        <p:spPr>
          <a:xfrm>
            <a:off x="682622" y="8341072"/>
            <a:ext cx="15235403" cy="1118544"/>
          </a:xfrm>
          <a:prstGeom prst="roundRect">
            <a:avLst/>
          </a:prstGeom>
          <a:solidFill>
            <a:srgbClr val="0090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9051"/>
              </a:solidFill>
            </a:endParaRPr>
          </a:p>
        </p:txBody>
      </p:sp>
      <p:sp>
        <p:nvSpPr>
          <p:cNvPr id="16" name="Oval 15"/>
          <p:cNvSpPr>
            <a:spLocks/>
          </p:cNvSpPr>
          <p:nvPr/>
        </p:nvSpPr>
        <p:spPr>
          <a:xfrm flipH="1">
            <a:off x="42542" y="7932188"/>
            <a:ext cx="1843406" cy="1847088"/>
          </a:xfrm>
          <a:prstGeom prst="ellipse">
            <a:avLst/>
          </a:prstGeom>
          <a:solidFill>
            <a:srgbClr val="0090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1644291" y="8398632"/>
            <a:ext cx="142737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 smtClean="0">
                <a:solidFill>
                  <a:schemeClr val="bg1"/>
                </a:solidFill>
              </a:rPr>
              <a:t>Introduction to HMS fires and MODIS detections </a:t>
            </a:r>
            <a:endParaRPr lang="en-US" sz="5400" b="1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15305" y="9676547"/>
            <a:ext cx="15329957" cy="6524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charset="2"/>
              <a:buChar char="§"/>
            </a:pPr>
            <a:r>
              <a:rPr lang="en-US" sz="3800" dirty="0" smtClean="0"/>
              <a:t>The National Environmental Satellite, Data, and Information Service  (NESDIS) Hazard Mapping System (HMS) shows the locations of fires that satellite analysist have confirmed produce smoke. </a:t>
            </a:r>
          </a:p>
          <a:p>
            <a:pPr marL="571500" indent="-571500">
              <a:buFont typeface="Wingdings" charset="2"/>
              <a:buChar char="§"/>
            </a:pPr>
            <a:r>
              <a:rPr lang="en-US" sz="3800" dirty="0" smtClean="0"/>
              <a:t>These HMS fires are usually detected using visible satellite imagery and are the fires used to initialized the National Weather Service (NWS) smoke forecasts. Each fire is assigned a time stamp, location, and duration of observed smoke production. </a:t>
            </a:r>
          </a:p>
          <a:p>
            <a:pPr marL="571500" indent="-571500">
              <a:buFont typeface="Wingdings" charset="2"/>
              <a:buChar char="§"/>
            </a:pPr>
            <a:r>
              <a:rPr lang="en-US" sz="3800" dirty="0" smtClean="0"/>
              <a:t>This work compares HMS fires to the MODIS 1km pixels Active Fire Product (hereafter simply “MODIS”). This </a:t>
            </a:r>
            <a:r>
              <a:rPr lang="en-US" sz="3800" dirty="0"/>
              <a:t>work </a:t>
            </a:r>
            <a:r>
              <a:rPr lang="en-US" sz="3800" dirty="0" smtClean="0"/>
              <a:t>explores links between MODIS and HMS fires on a regional basis to help gain insights on the utility of the HMS in different regions.</a:t>
            </a:r>
            <a:endParaRPr lang="en-US" sz="5400" dirty="0" smtClean="0"/>
          </a:p>
        </p:txBody>
      </p:sp>
      <p:sp>
        <p:nvSpPr>
          <p:cNvPr id="19" name="Rectangle 18"/>
          <p:cNvSpPr/>
          <p:nvPr/>
        </p:nvSpPr>
        <p:spPr>
          <a:xfrm>
            <a:off x="0" y="42785714"/>
            <a:ext cx="32918400" cy="1105485"/>
          </a:xfrm>
          <a:prstGeom prst="rect">
            <a:avLst/>
          </a:prstGeom>
          <a:solidFill>
            <a:srgbClr val="0090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FFFFFF"/>
                </a:solidFill>
              </a:rPr>
              <a:t>Code and data available </a:t>
            </a:r>
            <a:r>
              <a:rPr lang="en-US" dirty="0" smtClean="0">
                <a:solidFill>
                  <a:srgbClr val="FFFFFF"/>
                </a:solidFill>
              </a:rPr>
              <a:t>| </a:t>
            </a:r>
            <a:r>
              <a:rPr lang="en-US" b="1" dirty="0" smtClean="0">
                <a:solidFill>
                  <a:srgbClr val="FFFFFF"/>
                </a:solidFill>
              </a:rPr>
              <a:t>http</a:t>
            </a:r>
            <a:r>
              <a:rPr lang="en-US" b="1" dirty="0">
                <a:solidFill>
                  <a:srgbClr val="FFFFFF"/>
                </a:solidFill>
              </a:rPr>
              <a:t>://</a:t>
            </a:r>
            <a:r>
              <a:rPr lang="en-US" b="1" dirty="0" err="1">
                <a:solidFill>
                  <a:srgbClr val="FFFFFF"/>
                </a:solidFill>
              </a:rPr>
              <a:t>atmos.colostate.edu</a:t>
            </a:r>
            <a:r>
              <a:rPr lang="en-US" b="1" dirty="0">
                <a:solidFill>
                  <a:srgbClr val="FFFFFF"/>
                </a:solidFill>
              </a:rPr>
              <a:t>/~</a:t>
            </a:r>
            <a:r>
              <a:rPr lang="en-US" b="1" dirty="0" err="1">
                <a:solidFill>
                  <a:srgbClr val="FFFFFF"/>
                </a:solidFill>
              </a:rPr>
              <a:t>sjbrey</a:t>
            </a:r>
            <a:r>
              <a:rPr lang="en-US" b="1" dirty="0">
                <a:solidFill>
                  <a:srgbClr val="FFFFFF"/>
                </a:solidFill>
              </a:rPr>
              <a:t>/</a:t>
            </a:r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3377554" y="42914668"/>
            <a:ext cx="14877827" cy="2246769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009051"/>
                </a:solidFill>
              </a:rPr>
              <a:t>Citations:</a:t>
            </a:r>
          </a:p>
          <a:p>
            <a:r>
              <a:rPr lang="en-US" sz="2800" b="1" dirty="0" smtClean="0">
                <a:hlinkClick r:id="rId3"/>
              </a:rPr>
              <a:t>https://</a:t>
            </a:r>
            <a:r>
              <a:rPr lang="en-US" sz="2800" b="1" dirty="0" smtClean="0">
                <a:hlinkClick r:id="rId3"/>
              </a:rPr>
              <a:t>firms.modaps.eosdis.nasa.gov/download/</a:t>
            </a:r>
            <a:endParaRPr lang="en-US" sz="2800" b="1" dirty="0"/>
          </a:p>
          <a:p>
            <a:r>
              <a:rPr lang="en-US" sz="2800" dirty="0" smtClean="0">
                <a:hlinkClick r:id="rId4"/>
              </a:rPr>
              <a:t>http</a:t>
            </a:r>
            <a:r>
              <a:rPr lang="en-US" sz="2800" dirty="0">
                <a:hlinkClick r:id="rId4"/>
              </a:rPr>
              <a:t>://</a:t>
            </a:r>
            <a:r>
              <a:rPr lang="en-US" sz="2800" dirty="0" smtClean="0">
                <a:hlinkClick r:id="rId4"/>
              </a:rPr>
              <a:t>viirsfire.geog.umd.edu/pages/FAQ.php</a:t>
            </a:r>
            <a:endParaRPr lang="en-US" sz="2800" dirty="0" smtClean="0"/>
          </a:p>
          <a:p>
            <a:endParaRPr lang="en-US" sz="2800" b="1" dirty="0" smtClean="0"/>
          </a:p>
          <a:p>
            <a:r>
              <a:rPr lang="en-US" sz="2800" b="1" dirty="0" err="1" smtClean="0">
                <a:solidFill>
                  <a:srgbClr val="009051"/>
                </a:solidFill>
              </a:rPr>
              <a:t>Murph</a:t>
            </a:r>
            <a:endParaRPr lang="en-US" sz="2800" b="1" dirty="0">
              <a:solidFill>
                <a:srgbClr val="009051"/>
              </a:solidFill>
            </a:endParaRPr>
          </a:p>
        </p:txBody>
      </p:sp>
      <p:sp>
        <p:nvSpPr>
          <p:cNvPr id="25" name="Rounded Rectangle 24"/>
          <p:cNvSpPr/>
          <p:nvPr/>
        </p:nvSpPr>
        <p:spPr>
          <a:xfrm>
            <a:off x="17098239" y="38505941"/>
            <a:ext cx="15474825" cy="1342712"/>
          </a:xfrm>
          <a:prstGeom prst="roundRect">
            <a:avLst/>
          </a:prstGeom>
          <a:noFill/>
          <a:ln>
            <a:solidFill>
              <a:srgbClr val="00905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18427824" y="5021951"/>
            <a:ext cx="141452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 smtClean="0">
                <a:solidFill>
                  <a:schemeClr val="bg1"/>
                </a:solidFill>
              </a:rPr>
              <a:t>HMS duration is proportional to MODIS FRP</a:t>
            </a:r>
            <a:endParaRPr lang="en-US" sz="6000" b="1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421" y="21864639"/>
            <a:ext cx="15271879" cy="15271879"/>
          </a:xfrm>
          <a:prstGeom prst="rect">
            <a:avLst/>
          </a:prstGeom>
        </p:spPr>
      </p:pic>
      <p:sp>
        <p:nvSpPr>
          <p:cNvPr id="30" name="Rounded Rectangle 29"/>
          <p:cNvSpPr/>
          <p:nvPr/>
        </p:nvSpPr>
        <p:spPr>
          <a:xfrm>
            <a:off x="568324" y="20986715"/>
            <a:ext cx="15349701" cy="1118544"/>
          </a:xfrm>
          <a:prstGeom prst="roundRect">
            <a:avLst/>
          </a:prstGeom>
          <a:solidFill>
            <a:srgbClr val="0090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9051"/>
              </a:solidFill>
            </a:endParaRPr>
          </a:p>
        </p:txBody>
      </p:sp>
      <p:sp>
        <p:nvSpPr>
          <p:cNvPr id="31" name="Oval 30"/>
          <p:cNvSpPr>
            <a:spLocks/>
          </p:cNvSpPr>
          <p:nvPr/>
        </p:nvSpPr>
        <p:spPr>
          <a:xfrm flipH="1">
            <a:off x="127654" y="20635087"/>
            <a:ext cx="1843406" cy="1847088"/>
          </a:xfrm>
          <a:prstGeom prst="ellipse">
            <a:avLst/>
          </a:prstGeom>
          <a:solidFill>
            <a:srgbClr val="0090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1771649" y="20986715"/>
            <a:ext cx="138302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>
                <a:solidFill>
                  <a:schemeClr val="bg1"/>
                </a:solidFill>
              </a:rPr>
              <a:t>HMS detects many fires MODIS misses</a:t>
            </a:r>
            <a:endParaRPr lang="en-US" sz="6000" dirty="0">
              <a:solidFill>
                <a:schemeClr val="bg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654" y="16244712"/>
            <a:ext cx="7295197" cy="449238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915223" y="5981160"/>
            <a:ext cx="2034418" cy="2036261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483462" y="5907375"/>
            <a:ext cx="1158214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/>
              <a:t>Colorado State University </a:t>
            </a:r>
            <a:endParaRPr lang="en-US" sz="6000" b="1" dirty="0"/>
          </a:p>
        </p:txBody>
      </p:sp>
      <p:sp>
        <p:nvSpPr>
          <p:cNvPr id="33" name="TextBox 32"/>
          <p:cNvSpPr txBox="1"/>
          <p:nvPr/>
        </p:nvSpPr>
        <p:spPr>
          <a:xfrm>
            <a:off x="2483462" y="6733472"/>
            <a:ext cx="731579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/>
              <a:t>Fort </a:t>
            </a:r>
            <a:r>
              <a:rPr lang="en-US" sz="6000" b="1" dirty="0" smtClean="0"/>
              <a:t>Collins, Colorado</a:t>
            </a:r>
            <a:endParaRPr lang="en-US" sz="6000" b="1" dirty="0"/>
          </a:p>
        </p:txBody>
      </p:sp>
      <p:sp>
        <p:nvSpPr>
          <p:cNvPr id="34" name="Rounded Rectangle 33"/>
          <p:cNvSpPr/>
          <p:nvPr/>
        </p:nvSpPr>
        <p:spPr>
          <a:xfrm>
            <a:off x="7422851" y="16357188"/>
            <a:ext cx="8179097" cy="3796969"/>
          </a:xfrm>
          <a:prstGeom prst="roundRect">
            <a:avLst/>
          </a:prstGeom>
          <a:noFill/>
          <a:ln w="6350">
            <a:solidFill>
              <a:srgbClr val="00905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riangle 34"/>
          <p:cNvSpPr/>
          <p:nvPr/>
        </p:nvSpPr>
        <p:spPr>
          <a:xfrm rot="5400000" flipV="1">
            <a:off x="7038759" y="18246409"/>
            <a:ext cx="544514" cy="253124"/>
          </a:xfrm>
          <a:prstGeom prst="triangle">
            <a:avLst/>
          </a:prstGeom>
          <a:solidFill>
            <a:schemeClr val="bg1"/>
          </a:solidFill>
          <a:ln>
            <a:solidFill>
              <a:srgbClr val="00905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7437578" y="16699422"/>
            <a:ext cx="8207684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charset="2"/>
              <a:buChar char="§"/>
            </a:pPr>
            <a:r>
              <a:rPr lang="en-US" sz="3800" dirty="0" smtClean="0"/>
              <a:t>This map shows the 9 regions used in this analysis, which closely resemble EPA regional offices</a:t>
            </a:r>
          </a:p>
          <a:p>
            <a:pPr marL="571500" indent="-571500">
              <a:buFont typeface="Wingdings" charset="2"/>
              <a:buChar char="§"/>
            </a:pPr>
            <a:r>
              <a:rPr lang="en-US" sz="3800" dirty="0" smtClean="0"/>
              <a:t>The colors used in this map are used throughout figures in this poster. </a:t>
            </a:r>
            <a:endParaRPr lang="en-US" sz="3800" dirty="0"/>
          </a:p>
        </p:txBody>
      </p:sp>
      <p:sp>
        <p:nvSpPr>
          <p:cNvPr id="38" name="Rounded Rectangle 37"/>
          <p:cNvSpPr/>
          <p:nvPr/>
        </p:nvSpPr>
        <p:spPr>
          <a:xfrm>
            <a:off x="277319" y="36974952"/>
            <a:ext cx="15800995" cy="5389158"/>
          </a:xfrm>
          <a:prstGeom prst="roundRect">
            <a:avLst/>
          </a:prstGeom>
          <a:noFill/>
          <a:ln w="6350">
            <a:solidFill>
              <a:srgbClr val="00905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7858102" y="36142066"/>
            <a:ext cx="1558888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800" b="1" dirty="0" smtClean="0"/>
              <a:t>Month</a:t>
            </a:r>
            <a:endParaRPr lang="en-US" sz="3800" b="1" dirty="0"/>
          </a:p>
        </p:txBody>
      </p:sp>
      <p:sp>
        <p:nvSpPr>
          <p:cNvPr id="43" name="Triangle 42"/>
          <p:cNvSpPr/>
          <p:nvPr/>
        </p:nvSpPr>
        <p:spPr>
          <a:xfrm rot="10800000" flipV="1">
            <a:off x="1067767" y="36718846"/>
            <a:ext cx="544514" cy="253124"/>
          </a:xfrm>
          <a:prstGeom prst="triangle">
            <a:avLst/>
          </a:prstGeom>
          <a:solidFill>
            <a:schemeClr val="bg1"/>
          </a:solidFill>
          <a:ln>
            <a:solidFill>
              <a:srgbClr val="00905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 rot="16200000">
            <a:off x="-2430816" y="29180479"/>
            <a:ext cx="64775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MODIS detections / per HMS fire</a:t>
            </a:r>
            <a:endParaRPr lang="en-US" sz="3600" b="1" dirty="0"/>
          </a:p>
        </p:txBody>
      </p:sp>
      <p:pic>
        <p:nvPicPr>
          <p:cNvPr id="56" name="Picture 5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19625" y="6122022"/>
            <a:ext cx="15270480" cy="15270480"/>
          </a:xfrm>
          <a:prstGeom prst="rect">
            <a:avLst/>
          </a:prstGeom>
        </p:spPr>
      </p:pic>
      <p:sp>
        <p:nvSpPr>
          <p:cNvPr id="52" name="Oval 51"/>
          <p:cNvSpPr>
            <a:spLocks/>
          </p:cNvSpPr>
          <p:nvPr/>
        </p:nvSpPr>
        <p:spPr>
          <a:xfrm flipH="1">
            <a:off x="16584419" y="4729650"/>
            <a:ext cx="1843406" cy="1847088"/>
          </a:xfrm>
          <a:prstGeom prst="ellipse">
            <a:avLst/>
          </a:prstGeom>
          <a:solidFill>
            <a:srgbClr val="0090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  <a:endParaRPr lang="en-US" dirty="0"/>
          </a:p>
        </p:txBody>
      </p:sp>
      <p:sp>
        <p:nvSpPr>
          <p:cNvPr id="57" name="TextBox 56"/>
          <p:cNvSpPr txBox="1"/>
          <p:nvPr/>
        </p:nvSpPr>
        <p:spPr>
          <a:xfrm>
            <a:off x="17319625" y="21845993"/>
            <a:ext cx="15326590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charset="2"/>
              <a:buChar char="§"/>
            </a:pPr>
            <a:r>
              <a:rPr lang="en-US" sz="3800" dirty="0" smtClean="0"/>
              <a:t>This plot shows the relationship between the duration of HMS fires and the mean fire radiative power (FRP) of MODIS detections within 4 km </a:t>
            </a:r>
          </a:p>
          <a:p>
            <a:pPr marL="571500" indent="-571500">
              <a:buFont typeface="Wingdings" charset="2"/>
              <a:buChar char="§"/>
            </a:pPr>
            <a:r>
              <a:rPr lang="en-US" sz="3800" dirty="0" smtClean="0"/>
              <a:t>In general, FRP is bigger for longer lasting HMS fires, but the proportionality changes by region (</a:t>
            </a:r>
            <a:r>
              <a:rPr lang="en-US" sz="3800" i="1" dirty="0" smtClean="0"/>
              <a:t>e.g. </a:t>
            </a:r>
            <a:r>
              <a:rPr lang="en-US" sz="3800" dirty="0" smtClean="0"/>
              <a:t>FRP is much higher in the west)</a:t>
            </a:r>
            <a:endParaRPr lang="en-US" sz="3800" dirty="0"/>
          </a:p>
        </p:txBody>
      </p:sp>
      <p:sp>
        <p:nvSpPr>
          <p:cNvPr id="58" name="Rounded Rectangle 57"/>
          <p:cNvSpPr/>
          <p:nvPr/>
        </p:nvSpPr>
        <p:spPr>
          <a:xfrm>
            <a:off x="17098239" y="21845993"/>
            <a:ext cx="15547976" cy="2593113"/>
          </a:xfrm>
          <a:prstGeom prst="roundRect">
            <a:avLst/>
          </a:prstGeom>
          <a:noFill/>
          <a:ln>
            <a:solidFill>
              <a:srgbClr val="00905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riangle 58"/>
          <p:cNvSpPr/>
          <p:nvPr/>
        </p:nvSpPr>
        <p:spPr>
          <a:xfrm rot="10800000" flipV="1">
            <a:off x="17776823" y="21601022"/>
            <a:ext cx="544514" cy="253124"/>
          </a:xfrm>
          <a:prstGeom prst="triangle">
            <a:avLst/>
          </a:prstGeom>
          <a:solidFill>
            <a:schemeClr val="bg1"/>
          </a:solidFill>
          <a:ln>
            <a:solidFill>
              <a:srgbClr val="00905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 rot="16200000">
            <a:off x="14283834" y="13062295"/>
            <a:ext cx="52353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Fire Radiative Power (FRP)</a:t>
            </a:r>
            <a:endParaRPr lang="en-US" sz="3600" b="1" dirty="0"/>
          </a:p>
        </p:txBody>
      </p:sp>
      <p:sp>
        <p:nvSpPr>
          <p:cNvPr id="61" name="TextBox 60"/>
          <p:cNvSpPr txBox="1"/>
          <p:nvPr/>
        </p:nvSpPr>
        <p:spPr>
          <a:xfrm>
            <a:off x="22882488" y="21185487"/>
            <a:ext cx="46951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HMS Fire Duration (</a:t>
            </a:r>
            <a:r>
              <a:rPr lang="en-US" sz="3600" b="1" dirty="0" err="1" smtClean="0"/>
              <a:t>hrs</a:t>
            </a:r>
            <a:r>
              <a:rPr lang="en-US" sz="3600" b="1" dirty="0" smtClean="0"/>
              <a:t>)</a:t>
            </a:r>
            <a:endParaRPr lang="en-US" sz="3600" b="1" dirty="0"/>
          </a:p>
        </p:txBody>
      </p:sp>
      <p:pic>
        <p:nvPicPr>
          <p:cNvPr id="62" name="Picture 61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979"/>
          <a:stretch/>
        </p:blipFill>
        <p:spPr>
          <a:xfrm>
            <a:off x="17263624" y="25867836"/>
            <a:ext cx="15270480" cy="4431689"/>
          </a:xfrm>
          <a:prstGeom prst="rect">
            <a:avLst/>
          </a:prstGeom>
        </p:spPr>
      </p:pic>
      <p:sp>
        <p:nvSpPr>
          <p:cNvPr id="64" name="TextBox 63"/>
          <p:cNvSpPr txBox="1"/>
          <p:nvPr/>
        </p:nvSpPr>
        <p:spPr>
          <a:xfrm>
            <a:off x="17241707" y="38566440"/>
            <a:ext cx="15348398" cy="1261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charset="2"/>
              <a:buChar char="§"/>
            </a:pPr>
            <a:r>
              <a:rPr lang="en-US" sz="3800" dirty="0" smtClean="0"/>
              <a:t>This figure shows the MODIS fire detection confidence is generally high for MODIS detections within 4 km of HMS fires. </a:t>
            </a:r>
            <a:endParaRPr lang="en-US" sz="3800" dirty="0"/>
          </a:p>
        </p:txBody>
      </p:sp>
      <p:sp>
        <p:nvSpPr>
          <p:cNvPr id="65" name="Triangle 64"/>
          <p:cNvSpPr/>
          <p:nvPr/>
        </p:nvSpPr>
        <p:spPr>
          <a:xfrm rot="10800000" flipV="1">
            <a:off x="17679341" y="38248531"/>
            <a:ext cx="544514" cy="253124"/>
          </a:xfrm>
          <a:prstGeom prst="triangle">
            <a:avLst/>
          </a:prstGeom>
          <a:solidFill>
            <a:schemeClr val="bg1"/>
          </a:solidFill>
          <a:ln>
            <a:solidFill>
              <a:srgbClr val="00905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/>
          <p:cNvSpPr txBox="1"/>
          <p:nvPr/>
        </p:nvSpPr>
        <p:spPr>
          <a:xfrm>
            <a:off x="18425078" y="25006122"/>
            <a:ext cx="1410902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 smtClean="0">
                <a:solidFill>
                  <a:schemeClr val="bg1"/>
                </a:solidFill>
              </a:rPr>
              <a:t>MODIS confidence is high when near HMS</a:t>
            </a:r>
            <a:endParaRPr lang="en-US" sz="6000" b="1" dirty="0">
              <a:solidFill>
                <a:schemeClr val="bg1"/>
              </a:solidFill>
            </a:endParaRPr>
          </a:p>
        </p:txBody>
      </p:sp>
      <p:sp>
        <p:nvSpPr>
          <p:cNvPr id="69" name="Oval 68"/>
          <p:cNvSpPr>
            <a:spLocks/>
          </p:cNvSpPr>
          <p:nvPr/>
        </p:nvSpPr>
        <p:spPr>
          <a:xfrm flipH="1">
            <a:off x="16584419" y="24655186"/>
            <a:ext cx="1843406" cy="1847088"/>
          </a:xfrm>
          <a:prstGeom prst="ellipse">
            <a:avLst/>
          </a:prstGeom>
          <a:solidFill>
            <a:srgbClr val="0090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4</a:t>
            </a:r>
            <a:endParaRPr lang="en-US" dirty="0"/>
          </a:p>
        </p:txBody>
      </p:sp>
      <p:sp>
        <p:nvSpPr>
          <p:cNvPr id="70" name="Rectangle 69"/>
          <p:cNvSpPr/>
          <p:nvPr/>
        </p:nvSpPr>
        <p:spPr>
          <a:xfrm>
            <a:off x="19358043" y="6851006"/>
            <a:ext cx="2620873" cy="1490066"/>
          </a:xfrm>
          <a:prstGeom prst="rect">
            <a:avLst/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/>
          <p:cNvSpPr/>
          <p:nvPr/>
        </p:nvSpPr>
        <p:spPr>
          <a:xfrm>
            <a:off x="19567259" y="7661908"/>
            <a:ext cx="218801" cy="219133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/>
          <p:cNvSpPr/>
          <p:nvPr/>
        </p:nvSpPr>
        <p:spPr>
          <a:xfrm>
            <a:off x="19567259" y="8070831"/>
            <a:ext cx="218801" cy="21945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Triangle 72"/>
          <p:cNvSpPr/>
          <p:nvPr/>
        </p:nvSpPr>
        <p:spPr>
          <a:xfrm>
            <a:off x="19572049" y="8448345"/>
            <a:ext cx="219456" cy="219456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TextBox 73"/>
          <p:cNvSpPr txBox="1"/>
          <p:nvPr/>
        </p:nvSpPr>
        <p:spPr>
          <a:xfrm>
            <a:off x="20000068" y="7544428"/>
            <a:ext cx="197884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 smtClean="0"/>
              <a:t>6, 7, 8, 9, 10</a:t>
            </a:r>
            <a:endParaRPr lang="en-US" sz="2600" dirty="0"/>
          </a:p>
        </p:txBody>
      </p:sp>
      <p:sp>
        <p:nvSpPr>
          <p:cNvPr id="75" name="TextBox 74"/>
          <p:cNvSpPr txBox="1"/>
          <p:nvPr/>
        </p:nvSpPr>
        <p:spPr>
          <a:xfrm>
            <a:off x="19995276" y="7927122"/>
            <a:ext cx="167315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 smtClean="0"/>
              <a:t>3, 4, 5</a:t>
            </a:r>
            <a:endParaRPr lang="en-US" sz="2600" dirty="0"/>
          </a:p>
        </p:txBody>
      </p:sp>
      <p:sp>
        <p:nvSpPr>
          <p:cNvPr id="76" name="TextBox 75"/>
          <p:cNvSpPr txBox="1"/>
          <p:nvPr/>
        </p:nvSpPr>
        <p:spPr>
          <a:xfrm>
            <a:off x="19995276" y="8309816"/>
            <a:ext cx="198364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 smtClean="0"/>
              <a:t>11, 12, 1, 2</a:t>
            </a:r>
            <a:endParaRPr lang="en-US" sz="2600" dirty="0"/>
          </a:p>
        </p:txBody>
      </p:sp>
      <p:sp>
        <p:nvSpPr>
          <p:cNvPr id="78" name="TextBox 77"/>
          <p:cNvSpPr txBox="1"/>
          <p:nvPr/>
        </p:nvSpPr>
        <p:spPr>
          <a:xfrm>
            <a:off x="19453205" y="7130785"/>
            <a:ext cx="25257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Month Legend </a:t>
            </a:r>
            <a:endParaRPr lang="en-US" sz="2800" b="1" dirty="0"/>
          </a:p>
        </p:txBody>
      </p:sp>
      <p:sp>
        <p:nvSpPr>
          <p:cNvPr id="82" name="Rectangle 81"/>
          <p:cNvSpPr/>
          <p:nvPr/>
        </p:nvSpPr>
        <p:spPr>
          <a:xfrm>
            <a:off x="19071344" y="35385596"/>
            <a:ext cx="2093495" cy="4718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/>
          <p:cNvSpPr/>
          <p:nvPr/>
        </p:nvSpPr>
        <p:spPr>
          <a:xfrm>
            <a:off x="24240475" y="35318866"/>
            <a:ext cx="2093495" cy="4718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/>
          <p:cNvSpPr/>
          <p:nvPr/>
        </p:nvSpPr>
        <p:spPr>
          <a:xfrm>
            <a:off x="24432843" y="30240816"/>
            <a:ext cx="2093495" cy="4718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/>
          <p:cNvSpPr/>
          <p:nvPr/>
        </p:nvSpPr>
        <p:spPr>
          <a:xfrm>
            <a:off x="29289014" y="35368700"/>
            <a:ext cx="2093495" cy="4718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/>
          <p:cNvSpPr/>
          <p:nvPr/>
        </p:nvSpPr>
        <p:spPr>
          <a:xfrm>
            <a:off x="19167736" y="30240816"/>
            <a:ext cx="2093495" cy="4718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/>
          <p:cNvSpPr/>
          <p:nvPr/>
        </p:nvSpPr>
        <p:spPr>
          <a:xfrm>
            <a:off x="29413342" y="30265733"/>
            <a:ext cx="2093495" cy="4718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8" name="Picture 87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904" b="5013"/>
          <a:stretch/>
        </p:blipFill>
        <p:spPr>
          <a:xfrm>
            <a:off x="17319625" y="33883395"/>
            <a:ext cx="15270480" cy="4135562"/>
          </a:xfrm>
          <a:prstGeom prst="rect">
            <a:avLst/>
          </a:prstGeom>
        </p:spPr>
      </p:pic>
      <p:pic>
        <p:nvPicPr>
          <p:cNvPr id="89" name="Picture 88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298" b="36968"/>
          <a:stretch/>
        </p:blipFill>
        <p:spPr>
          <a:xfrm>
            <a:off x="17341541" y="30090757"/>
            <a:ext cx="15270480" cy="4235117"/>
          </a:xfrm>
          <a:prstGeom prst="rect">
            <a:avLst/>
          </a:prstGeom>
        </p:spPr>
      </p:pic>
      <p:sp>
        <p:nvSpPr>
          <p:cNvPr id="90" name="TextBox 89"/>
          <p:cNvSpPr txBox="1"/>
          <p:nvPr/>
        </p:nvSpPr>
        <p:spPr>
          <a:xfrm>
            <a:off x="22995944" y="37859610"/>
            <a:ext cx="50090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Mean MODIS Confidence</a:t>
            </a:r>
            <a:endParaRPr lang="en-US" sz="3600" b="1" dirty="0"/>
          </a:p>
        </p:txBody>
      </p:sp>
      <p:sp>
        <p:nvSpPr>
          <p:cNvPr id="91" name="TextBox 90"/>
          <p:cNvSpPr txBox="1"/>
          <p:nvPr/>
        </p:nvSpPr>
        <p:spPr>
          <a:xfrm rot="16200000">
            <a:off x="15223419" y="31899561"/>
            <a:ext cx="42784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Number of HMS Fires</a:t>
            </a:r>
            <a:endParaRPr lang="en-US" sz="3600" b="1" dirty="0"/>
          </a:p>
        </p:txBody>
      </p:sp>
      <p:sp>
        <p:nvSpPr>
          <p:cNvPr id="92" name="TextBox 91"/>
          <p:cNvSpPr txBox="1"/>
          <p:nvPr/>
        </p:nvSpPr>
        <p:spPr>
          <a:xfrm>
            <a:off x="17039493" y="40352027"/>
            <a:ext cx="15533571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i="1" dirty="0"/>
              <a:t>We acknowledge the use of data and imagery from LANCE FIRMS operated by the NASA/GSFC/Earth Science Data and Information System (ESDIS) with funding provided by </a:t>
            </a:r>
            <a:r>
              <a:rPr lang="en-US" sz="3300" i="1" dirty="0" smtClean="0"/>
              <a:t>NASA/HQ.</a:t>
            </a:r>
            <a:endParaRPr lang="en-US" sz="3300" dirty="0"/>
          </a:p>
        </p:txBody>
      </p:sp>
    </p:spTree>
    <p:extLst>
      <p:ext uri="{BB962C8B-B14F-4D97-AF65-F5344CB8AC3E}">
        <p14:creationId xmlns:p14="http://schemas.microsoft.com/office/powerpoint/2010/main" val="768994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5653</TotalTime>
  <Words>489</Words>
  <Application>Microsoft Macintosh PowerPoint</Application>
  <PresentationFormat>Custom</PresentationFormat>
  <Paragraphs>41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Calibri</vt:lpstr>
      <vt:lpstr>Calibri Light</vt:lpstr>
      <vt:lpstr>Wingdings</vt:lpstr>
      <vt:lpstr>Arial</vt:lpstr>
      <vt:lpstr>Office Theme</vt:lpstr>
      <vt:lpstr>What relationships are there between MODIS fire detections and fires that trigger NWS smoke forecasts?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Insights on the relationship between MODIS and VIIRS hotspot detections and NWS smoke forecasts</dc:title>
  <dc:creator>Brey,Steven</dc:creator>
  <cp:lastModifiedBy>Brey,Steven</cp:lastModifiedBy>
  <cp:revision>113</cp:revision>
  <cp:lastPrinted>2017-05-08T16:04:07Z</cp:lastPrinted>
  <dcterms:created xsi:type="dcterms:W3CDTF">2017-05-04T17:26:48Z</dcterms:created>
  <dcterms:modified xsi:type="dcterms:W3CDTF">2017-05-08T16:20:08Z</dcterms:modified>
</cp:coreProperties>
</file>

<file path=docProps/thumbnail.jpeg>
</file>